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41"/>
  </p:notesMasterIdLst>
  <p:sldIdLst>
    <p:sldId id="256" r:id="rId2"/>
    <p:sldId id="259" r:id="rId3"/>
    <p:sldId id="257" r:id="rId4"/>
    <p:sldId id="356" r:id="rId5"/>
    <p:sldId id="357" r:id="rId6"/>
    <p:sldId id="359" r:id="rId7"/>
    <p:sldId id="258" r:id="rId8"/>
    <p:sldId id="365" r:id="rId9"/>
    <p:sldId id="363" r:id="rId10"/>
    <p:sldId id="395" r:id="rId11"/>
    <p:sldId id="366" r:id="rId12"/>
    <p:sldId id="346" r:id="rId13"/>
    <p:sldId id="369" r:id="rId14"/>
    <p:sldId id="370" r:id="rId15"/>
    <p:sldId id="372" r:id="rId16"/>
    <p:sldId id="373" r:id="rId17"/>
    <p:sldId id="374" r:id="rId18"/>
    <p:sldId id="367" r:id="rId19"/>
    <p:sldId id="368" r:id="rId20"/>
    <p:sldId id="377" r:id="rId21"/>
    <p:sldId id="376" r:id="rId22"/>
    <p:sldId id="379" r:id="rId23"/>
    <p:sldId id="380" r:id="rId24"/>
    <p:sldId id="378" r:id="rId25"/>
    <p:sldId id="385" r:id="rId26"/>
    <p:sldId id="384" r:id="rId27"/>
    <p:sldId id="386" r:id="rId28"/>
    <p:sldId id="389" r:id="rId29"/>
    <p:sldId id="391" r:id="rId30"/>
    <p:sldId id="358" r:id="rId31"/>
    <p:sldId id="388" r:id="rId32"/>
    <p:sldId id="390" r:id="rId33"/>
    <p:sldId id="331" r:id="rId34"/>
    <p:sldId id="325" r:id="rId35"/>
    <p:sldId id="371" r:id="rId36"/>
    <p:sldId id="382" r:id="rId37"/>
    <p:sldId id="383" r:id="rId38"/>
    <p:sldId id="392" r:id="rId39"/>
    <p:sldId id="393" r:id="rId40"/>
  </p:sldIdLst>
  <p:sldSz cx="9144000" cy="5143500" type="screen16x9"/>
  <p:notesSz cx="6858000" cy="9144000"/>
  <p:embeddedFontLst>
    <p:embeddedFont>
      <p:font typeface="Merriweather" pitchFamily="2" charset="77"/>
      <p:regular r:id="rId42"/>
      <p:bold r:id="rId43"/>
      <p:italic r:id="rId44"/>
      <p:boldItalic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Montserrat Medium" panose="020F0502020204030204" pitchFamily="3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2" dt="2024-02-09T01:08:59.278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/>
    <p:restoredTop sz="94637"/>
  </p:normalViewPr>
  <p:slideViewPr>
    <p:cSldViewPr snapToGrid="0">
      <p:cViewPr varScale="1">
        <p:scale>
          <a:sx n="132" d="100"/>
          <a:sy n="132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custSel addSld delSld modSld">
      <pc:chgData name="Hemmerlein,Meg" userId="675d0259-84a2-4ee2-a6c1-034493f7a163" providerId="ADAL" clId="{1C893A2E-5013-034D-BF5A-A85449D72FD5}" dt="2024-02-09T01:11:50.868" v="91" actId="2696"/>
      <pc:docMkLst>
        <pc:docMk/>
      </pc:docMkLst>
      <pc:sldChg chg="modSp mod">
        <pc:chgData name="Hemmerlein,Meg" userId="675d0259-84a2-4ee2-a6c1-034493f7a163" providerId="ADAL" clId="{1C893A2E-5013-034D-BF5A-A85449D72FD5}" dt="2024-02-09T00:54:55.655" v="48" actId="20577"/>
        <pc:sldMkLst>
          <pc:docMk/>
          <pc:sldMk cId="0" sldId="257"/>
        </pc:sldMkLst>
        <pc:spChg chg="mod">
          <ac:chgData name="Hemmerlein,Meg" userId="675d0259-84a2-4ee2-a6c1-034493f7a163" providerId="ADAL" clId="{1C893A2E-5013-034D-BF5A-A85449D72FD5}" dt="2024-02-09T00:54:55.655" v="48" actId="20577"/>
          <ac:spMkLst>
            <pc:docMk/>
            <pc:sldMk cId="0" sldId="257"/>
            <ac:spMk id="906" creationId="{00000000-0000-0000-0000-000000000000}"/>
          </ac:spMkLst>
        </pc:spChg>
      </pc:sldChg>
      <pc:sldChg chg="modSp add del mod">
        <pc:chgData name="Hemmerlein,Meg" userId="675d0259-84a2-4ee2-a6c1-034493f7a163" providerId="ADAL" clId="{1C893A2E-5013-034D-BF5A-A85449D72FD5}" dt="2024-02-09T01:11:50.868" v="91" actId="2696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  <pc:sldChg chg="delSp modSp add mod">
        <pc:chgData name="Hemmerlein,Meg" userId="675d0259-84a2-4ee2-a6c1-034493f7a163" providerId="ADAL" clId="{1C893A2E-5013-034D-BF5A-A85449D72FD5}" dt="2024-02-09T01:09:11.302" v="90" actId="478"/>
        <pc:sldMkLst>
          <pc:docMk/>
          <pc:sldMk cId="1058953438" sldId="395"/>
        </pc:sldMkLst>
        <pc:spChg chg="mod">
          <ac:chgData name="Hemmerlein,Meg" userId="675d0259-84a2-4ee2-a6c1-034493f7a163" providerId="ADAL" clId="{1C893A2E-5013-034D-BF5A-A85449D72FD5}" dt="2024-02-09T01:09:09.887" v="89" actId="20577"/>
          <ac:spMkLst>
            <pc:docMk/>
            <pc:sldMk cId="1058953438" sldId="395"/>
            <ac:spMk id="4" creationId="{979AC91E-7EA1-A5F6-3416-7C89101ECD29}"/>
          </ac:spMkLst>
        </pc:spChg>
        <pc:picChg chg="del">
          <ac:chgData name="Hemmerlein,Meg" userId="675d0259-84a2-4ee2-a6c1-034493f7a163" providerId="ADAL" clId="{1C893A2E-5013-034D-BF5A-A85449D72FD5}" dt="2024-02-09T01:09:11.302" v="90" actId="478"/>
          <ac:picMkLst>
            <pc:docMk/>
            <pc:sldMk cId="1058953438" sldId="395"/>
            <ac:picMk id="5" creationId="{C4918C1E-64FE-3A48-C6CC-B67B6F5C4A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2E4B075-BBED-D8E2-BE3D-DFAA1F6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89078D-6607-78E2-0567-7D00A7C75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25B387AC-5073-D5BE-8DA5-4808FFCB0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7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C740EAD-97C1-8D2D-788F-BD303159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321D724D-5D32-4C91-E9CF-5212D8DC1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B2B45F-4635-39EC-36F5-ABD9BA93B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3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C9B52C3E-FD94-6142-46D9-636CFB10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D90CD88-8FBB-CFD1-0E42-98EB30A89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ED5DC16D-0D5E-6718-DC2B-EAD50E841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78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3C677C02-92FD-5291-3665-1C240983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409BE47-17E6-D309-CD14-FAB17D6C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EEA9F48B-1B81-F0DE-FEEB-39A8F7DAC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333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25E65346-BF70-2BB1-3667-665360A9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8B2F8421-F592-9102-C20D-DC03E6883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815B1F4E-CD08-1437-93C6-2B19BB1FE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02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0A6943CD-949B-259A-5EC2-B6F192D4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91C29C-72B4-66D3-BCDD-92A73EF07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DD70DA53-0B28-AB4C-3401-4803F52EA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141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A5642-E6A1-F459-A1B8-AD235EA8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AE061-775F-E7CC-77F9-9DAD44BF0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73755-2AB9-909D-88A0-BBF332A76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00c5e8ecd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00c5e8ecd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327A-DC64-20B0-5D74-9A028897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848300-D15C-FA9F-E514-B4C55A50E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4F57B-0623-095E-C030-B1C96FF7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67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30012-5625-E328-F477-668DFDD75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940DA-B604-2D69-2CAB-EE91A95DE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0E55C-C513-CBBD-41D4-044B4B8F0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3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BACF-3E2E-8ED8-09BF-7D9AF2E2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17D6E-46FE-4B4A-89B3-ECC0D2C6A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8278B-F181-C166-D6BC-D8C7A4F91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92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52B3A-E675-8725-C254-F6107B10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DBC64-0C0E-E529-2282-6F22D9B6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D6A06-C44E-6BD4-97B3-563E824AE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AEEB0-7BC3-D8FE-6F2F-A4D3A4B4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CD88B-6DB3-E63D-BD6D-09C307BD5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94DC6-F9BB-5D07-38D9-9AAD2CB67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6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DAB86E5-1002-E33F-3749-E9F16743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121DBAF-DCF7-80F0-32A4-E0D0625FE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B8258E5-F673-49C1-9BC2-B645C207F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60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711050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711050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3"/>
          </p:nvPr>
        </p:nvSpPr>
        <p:spPr>
          <a:xfrm>
            <a:off x="3293363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3293363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5"/>
          </p:nvPr>
        </p:nvSpPr>
        <p:spPr>
          <a:xfrm>
            <a:off x="5875675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6"/>
          </p:nvPr>
        </p:nvSpPr>
        <p:spPr>
          <a:xfrm>
            <a:off x="5875675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7"/>
          </p:nvPr>
        </p:nvSpPr>
        <p:spPr>
          <a:xfrm>
            <a:off x="711050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8"/>
          </p:nvPr>
        </p:nvSpPr>
        <p:spPr>
          <a:xfrm>
            <a:off x="711050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9"/>
          </p:nvPr>
        </p:nvSpPr>
        <p:spPr>
          <a:xfrm>
            <a:off x="3293363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3"/>
          </p:nvPr>
        </p:nvSpPr>
        <p:spPr>
          <a:xfrm>
            <a:off x="3293363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14"/>
          </p:nvPr>
        </p:nvSpPr>
        <p:spPr>
          <a:xfrm>
            <a:off x="5875675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5"/>
          </p:nvPr>
        </p:nvSpPr>
        <p:spPr>
          <a:xfrm>
            <a:off x="5875675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16" hasCustomPrompt="1"/>
          </p:nvPr>
        </p:nvSpPr>
        <p:spPr>
          <a:xfrm>
            <a:off x="711050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17" hasCustomPrompt="1"/>
          </p:nvPr>
        </p:nvSpPr>
        <p:spPr>
          <a:xfrm>
            <a:off x="3293363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8" hasCustomPrompt="1"/>
          </p:nvPr>
        </p:nvSpPr>
        <p:spPr>
          <a:xfrm>
            <a:off x="5875675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9" hasCustomPrompt="1"/>
          </p:nvPr>
        </p:nvSpPr>
        <p:spPr>
          <a:xfrm>
            <a:off x="711050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0" hasCustomPrompt="1"/>
          </p:nvPr>
        </p:nvSpPr>
        <p:spPr>
          <a:xfrm>
            <a:off x="3293363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21" hasCustomPrompt="1"/>
          </p:nvPr>
        </p:nvSpPr>
        <p:spPr>
          <a:xfrm>
            <a:off x="5875675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2">
  <p:cSld name="MAIN_POINT_1">
    <p:bg>
      <p:bgPr>
        <a:solidFill>
          <a:schemeClr val="accent3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7"/>
          <p:cNvSpPr txBox="1">
            <a:spLocks noGrp="1"/>
          </p:cNvSpPr>
          <p:nvPr>
            <p:ph type="title"/>
          </p:nvPr>
        </p:nvSpPr>
        <p:spPr>
          <a:xfrm>
            <a:off x="716550" y="1468950"/>
            <a:ext cx="7710900" cy="2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72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78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Meg Hemmerlein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February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182D9B7-3D1A-EB3B-2FA5-F2D52E6E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DA5DA-1B78-8EE7-A902-3E09091D0A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979AC91E-7EA1-A5F6-3416-7C89101ECD2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Breakdown pipes into individual steps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75E8B6C-3699-A8A3-37E9-8B08D8300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5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and filtering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filter(weight &lt; 5)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select(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filter(weight &lt; 5)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select(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E8F9B-32EC-A724-5684-1FC34247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626" y="2822095"/>
            <a:ext cx="5064785" cy="3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A9B4-9F77-B8E2-7FCB-A3BE20A6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94B0FF-B638-8144-7F7E-F757048A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1-8</a:t>
            </a:r>
          </a:p>
        </p:txBody>
      </p:sp>
    </p:spTree>
    <p:extLst>
      <p:ext uri="{BB962C8B-B14F-4D97-AF65-F5344CB8AC3E}">
        <p14:creationId xmlns:p14="http://schemas.microsoft.com/office/powerpoint/2010/main" val="12884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485146C5-9437-3AEA-2765-69241907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4F6FCF1C-F660-D96B-1AEE-47202B08C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 (No N</a:t>
            </a:r>
            <a:r>
              <a:rPr lang="en-US" dirty="0"/>
              <a:t>A</a:t>
            </a:r>
            <a:r>
              <a:rPr lang="en" dirty="0"/>
              <a:t>s)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B287BE8-169A-C36C-45F3-957B83C33796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4531D687-B497-84C0-2206-57C01C5FB5F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FBBD4289-75B9-ED33-7DDE-084F51DBE89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BCAE6F6A-F458-9D92-D611-C5AA8A5C666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BA982BA1-2052-8F05-BBE6-A84C04FEF0E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747E7F6-6916-D07A-706F-EB07617D99BB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9A6A3139-0BA7-9436-46CD-3375062A8F53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E6718532-3394-FA6E-BD21-FC41F87785DA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 and view head: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The first few rows of the output have NAs in weight column, to remove those we could insert a filter in the chain: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474FDDBD-A67C-F4AE-81C6-FA73C2B14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3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090F-EB90-5414-B9BD-4C3A09553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4958B-088B-B657-EBD2-136E290D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9-12</a:t>
            </a:r>
          </a:p>
        </p:txBody>
      </p:sp>
    </p:spTree>
    <p:extLst>
      <p:ext uri="{BB962C8B-B14F-4D97-AF65-F5344CB8AC3E}">
        <p14:creationId xmlns:p14="http://schemas.microsoft.com/office/powerpoint/2010/main" val="215680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13C614DB-3955-4DA3-602B-52E2EB1B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0FD36A-DD73-FB47-BB9B-5003E458C0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B03B04F-E1F6-A874-CD64-D15B6D2BC6C5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Grouping multiple columns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tail()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7D0F91C3-F204-6625-985F-FF744DB8F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64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92EE-2321-FB28-94CB-66D23D34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DD04B4-3B7E-459E-1EC2-6CC85815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chunk 13-14</a:t>
            </a:r>
          </a:p>
        </p:txBody>
      </p:sp>
    </p:spTree>
    <p:extLst>
      <p:ext uri="{BB962C8B-B14F-4D97-AF65-F5344CB8AC3E}">
        <p14:creationId xmlns:p14="http://schemas.microsoft.com/office/powerpoint/2010/main" val="280795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5EF33-CFE7-56A6-D9CA-7AC43E3C6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The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sz="1400" dirty="0"/>
              <a:t> column contains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because some animals had escaped before their sex and body weights could be determined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The resulting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column does not contain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but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NaN</a:t>
            </a:r>
            <a:r>
              <a:rPr lang="en-US" sz="1400" dirty="0"/>
              <a:t> (“Not a Number”) because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mean() </a:t>
            </a:r>
            <a:r>
              <a:rPr lang="en-US" sz="1400" dirty="0"/>
              <a:t>was called a vector of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while at the same time setting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</a:t>
            </a:r>
            <a:r>
              <a:rPr lang="en-US" sz="1400" dirty="0"/>
              <a:t>.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To avoid this, we can remove the missing values for weight before we attempt to calculate the summary statistics on weight.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Because the missing values are removed first, we can omit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 </a:t>
            </a:r>
            <a:r>
              <a:rPr lang="en-US" sz="1400" dirty="0"/>
              <a:t>when computing the mean.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Let’s fix this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5C2807-01C6-B4CF-0D25-760D09E4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Filter out NAs from weight column and then summarize (no need for </a:t>
            </a:r>
            <a:r>
              <a:rPr lang="en-US" sz="1400" dirty="0" err="1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 = TRUE)</a:t>
            </a:r>
          </a:p>
          <a:p>
            <a:pPr marL="139700" indent="0">
              <a:buNone/>
            </a:pPr>
            <a:endParaRPr lang="en-US" sz="1400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E1311-27EC-FB59-3616-8F337994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9507"/>
            <a:ext cx="7704000" cy="8431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Fixing NA values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936F72E-C04E-7F58-29DE-990F1AC84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-6128302">
            <a:off x="10828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019" name="Google Shape;1019;p57"/>
          <p:cNvSpPr txBox="1">
            <a:spLocks noGrp="1"/>
          </p:cNvSpPr>
          <p:nvPr>
            <p:ph type="subTitle" idx="8"/>
          </p:nvPr>
        </p:nvSpPr>
        <p:spPr>
          <a:xfrm>
            <a:off x="1342335" y="2684738"/>
            <a:ext cx="2368605" cy="1008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Renaming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Converting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In-class problems</a:t>
            </a:r>
            <a:endParaRPr sz="1800" dirty="0"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15"/>
          </p:nvPr>
        </p:nvSpPr>
        <p:spPr>
          <a:xfrm>
            <a:off x="1342335" y="2099901"/>
            <a:ext cx="1827585" cy="39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Dataframes</a:t>
            </a:r>
            <a:endParaRPr sz="1800" dirty="0"/>
          </a:p>
        </p:txBody>
      </p:sp>
      <p:sp>
        <p:nvSpPr>
          <p:cNvPr id="1024" name="Google Shape;1024;p57"/>
          <p:cNvSpPr txBox="1">
            <a:spLocks noGrp="1"/>
          </p:cNvSpPr>
          <p:nvPr>
            <p:ph type="title" idx="16"/>
          </p:nvPr>
        </p:nvSpPr>
        <p:spPr>
          <a:xfrm>
            <a:off x="711050" y="1518050"/>
            <a:ext cx="1583114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Monday</a:t>
            </a:r>
            <a:endParaRPr dirty="0"/>
          </a:p>
        </p:txBody>
      </p:sp>
      <p:sp>
        <p:nvSpPr>
          <p:cNvPr id="1030" name="Google Shape;1030;p57"/>
          <p:cNvSpPr/>
          <p:nvPr/>
        </p:nvSpPr>
        <p:spPr>
          <a:xfrm rot="-781455" flipH="1">
            <a:off x="8038242" y="-1056643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 rot="3600242" flipH="1">
            <a:off x="7658424" y="-416956"/>
            <a:ext cx="1936635" cy="1713389"/>
            <a:chOff x="1749700" y="889800"/>
            <a:chExt cx="4276500" cy="3783525"/>
          </a:xfrm>
        </p:grpSpPr>
        <p:sp>
          <p:nvSpPr>
            <p:cNvPr id="1032" name="Google Shape;1032;p57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57"/>
          <p:cNvSpPr/>
          <p:nvPr/>
        </p:nvSpPr>
        <p:spPr>
          <a:xfrm rot="2700000" flipH="1">
            <a:off x="7872417" y="3979084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7"/>
          <p:cNvSpPr/>
          <p:nvPr/>
        </p:nvSpPr>
        <p:spPr>
          <a:xfrm rot="-10799215">
            <a:off x="-1018240" y="3424633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7"/>
          <p:cNvSpPr/>
          <p:nvPr/>
        </p:nvSpPr>
        <p:spPr>
          <a:xfrm rot="-7653826" flipH="1">
            <a:off x="5045792" y="-1118080"/>
            <a:ext cx="1678417" cy="194498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07;p57">
            <a:extLst>
              <a:ext uri="{FF2B5EF4-FFF2-40B4-BE49-F238E27FC236}">
                <a16:creationId xmlns:a16="http://schemas.microsoft.com/office/drawing/2014/main" id="{EEB52C37-0B26-B0FB-3D79-13A8F5C9F167}"/>
              </a:ext>
            </a:extLst>
          </p:cNvPr>
          <p:cNvSpPr/>
          <p:nvPr/>
        </p:nvSpPr>
        <p:spPr>
          <a:xfrm rot="-6128302">
            <a:off x="46636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19;p57">
            <a:extLst>
              <a:ext uri="{FF2B5EF4-FFF2-40B4-BE49-F238E27FC236}">
                <a16:creationId xmlns:a16="http://schemas.microsoft.com/office/drawing/2014/main" id="{377746EA-3381-6BD9-80FD-9BF396337B20}"/>
              </a:ext>
            </a:extLst>
          </p:cNvPr>
          <p:cNvSpPr txBox="1">
            <a:spLocks/>
          </p:cNvSpPr>
          <p:nvPr/>
        </p:nvSpPr>
        <p:spPr>
          <a:xfrm>
            <a:off x="4923135" y="2684739"/>
            <a:ext cx="1898571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Homework</a:t>
            </a:r>
          </a:p>
        </p:txBody>
      </p:sp>
      <p:sp>
        <p:nvSpPr>
          <p:cNvPr id="33" name="Google Shape;1023;p57">
            <a:extLst>
              <a:ext uri="{FF2B5EF4-FFF2-40B4-BE49-F238E27FC236}">
                <a16:creationId xmlns:a16="http://schemas.microsoft.com/office/drawing/2014/main" id="{214C91CB-0295-AD22-4963-178B3C958361}"/>
              </a:ext>
            </a:extLst>
          </p:cNvPr>
          <p:cNvSpPr txBox="1">
            <a:spLocks/>
          </p:cNvSpPr>
          <p:nvPr/>
        </p:nvSpPr>
        <p:spPr>
          <a:xfrm>
            <a:off x="4923135" y="2099901"/>
            <a:ext cx="1749250" cy="3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 err="1"/>
              <a:t>Dplyr</a:t>
            </a:r>
            <a:r>
              <a:rPr lang="en-US" sz="1800" dirty="0"/>
              <a:t> &amp; </a:t>
            </a:r>
            <a:r>
              <a:rPr lang="en-US" sz="1800" dirty="0" err="1"/>
              <a:t>tidyr</a:t>
            </a:r>
            <a:endParaRPr lang="en-US" sz="1800" dirty="0"/>
          </a:p>
        </p:txBody>
      </p:sp>
      <p:sp>
        <p:nvSpPr>
          <p:cNvPr id="34" name="Google Shape;1024;p57">
            <a:extLst>
              <a:ext uri="{FF2B5EF4-FFF2-40B4-BE49-F238E27FC236}">
                <a16:creationId xmlns:a16="http://schemas.microsoft.com/office/drawing/2014/main" id="{31D9249B-8EF2-6B3A-AAE2-43D60AC753F1}"/>
              </a:ext>
            </a:extLst>
          </p:cNvPr>
          <p:cNvSpPr txBox="1">
            <a:spLocks/>
          </p:cNvSpPr>
          <p:nvPr/>
        </p:nvSpPr>
        <p:spPr>
          <a:xfrm>
            <a:off x="4190176" y="1518050"/>
            <a:ext cx="174925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Wednesday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AB1D-AEFD-376D-2C1C-B9FCF80B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2640D-5651-3EBC-C3F7-96AD5FBD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15</a:t>
            </a:r>
          </a:p>
        </p:txBody>
      </p:sp>
    </p:spTree>
    <p:extLst>
      <p:ext uri="{BB962C8B-B14F-4D97-AF65-F5344CB8AC3E}">
        <p14:creationId xmlns:p14="http://schemas.microsoft.com/office/powerpoint/2010/main" val="348905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69264-789E-D5CC-ADF3-E2F934E57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Summarizing multiple variables at the same time</a:t>
            </a:r>
          </a:p>
          <a:p>
            <a:pPr marL="177800" indent="0">
              <a:buNone/>
            </a:pPr>
            <a:r>
              <a:rPr lang="en-US" sz="1400" dirty="0"/>
              <a:t>For example, adding a column indicating minimum weight for each species of sex</a:t>
            </a:r>
          </a:p>
          <a:p>
            <a:pPr marL="177800" indent="0">
              <a:buNone/>
            </a:pPr>
            <a:endParaRPr lang="en-US" sz="1400" dirty="0"/>
          </a:p>
          <a:p>
            <a:pPr marL="139700" indent="0">
              <a:buNone/>
            </a:pPr>
            <a:r>
              <a:rPr lang="en-US" sz="1500" dirty="0"/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8F7AC-CCDB-0EB7-B77E-F73FED8A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133"/>
            <a:ext cx="7704000" cy="8335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Summarizing multiple variables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663DCB-214F-F06F-A3C9-DFE9440DC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7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392C97-7E71-6464-DCFD-97B14F1D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B370FE8-875B-7E2B-17E4-5CAE37FC52DE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sort a column in descending order, we need to add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desc() </a:t>
            </a:r>
            <a:r>
              <a:rPr lang="en-US" dirty="0"/>
              <a:t>function. For example, sorting the results by decreasing order of mean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 %&gt;%</a:t>
            </a:r>
          </a:p>
          <a:p>
            <a:pPr marL="1054100" lvl="2" indent="0" algn="l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arrange(desc(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60AC2C8-EC36-4426-3ACB-7E8664F80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244CC6-B36E-A708-0A83-860B495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</a:t>
            </a:r>
            <a:r>
              <a:rPr lang="en-US" sz="2700" dirty="0" err="1">
                <a:solidFill>
                  <a:schemeClr val="tx1"/>
                </a:solidFill>
              </a:rPr>
              <a:t>Group_by</a:t>
            </a:r>
            <a:r>
              <a:rPr lang="en-US" sz="2700" dirty="0">
                <a:solidFill>
                  <a:schemeClr val="tx1"/>
                </a:solidFill>
              </a:rPr>
              <a:t> and summarize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30375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6BD35BBC-7102-21F9-DDFA-A9C1A3CA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C12301DF-362C-31D5-B215-D661BF13CC18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042F5D01-60C7-DAF1-E75D-48A0284B1722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194DC50-4F5E-B869-6602-7E01951C1EFD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8FE9BBE4-9DC1-C1AD-3B7A-F4C46084786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D31CE786-E417-5735-1EF9-DCA179258D0A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14F304-9CE9-CF6A-4EEF-D3282F08547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29832857-B92D-E5EB-A4B6-E217EE6E9572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8CBE91AE-49DF-1D5E-099A-5A9146EF7A29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D5236A02-BE84-AF9E-B506-4213CDF72A1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1B8B050-E01D-C447-6BCA-E2BFB8747016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15616F3-5ED1-098A-56E1-3DDB48682DE5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16EAFD24-000D-C420-A060-8D9AE5C8801F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27101A49-4F81-DA5B-8097-7662FCC24CF8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64285A68-B925-1318-0884-7E5E87D6A587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31109E81-AC4D-47F4-2D53-4703898303D3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AF1AB335-F78B-583E-9600-383F6DDFE86F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BE1D8801-42D3-99E4-C6E2-2E3E42C4AE0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ECADF84D-124D-B6AD-97AA-FC14B448238B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8A491822-9E7F-3E50-5212-45554C4ACC2C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88AA5571-2A93-7349-9096-E10D1FB1358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48758D47-E695-ED33-B8F7-C967F8608B9C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E7E50FAB-E1A0-A1B9-B64D-AFE93338C836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3BE35654-A03F-B1CC-7C9E-C160707D192E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DC3F7147-5016-C026-B932-63BAAD441891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6BBE4944-D337-07D1-2419-A078EAF89D57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0E02E608-CD0D-A090-AE06-F1BDE1D942D0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085ED33-6303-45C2-497F-9E5A6BACD2B6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55BFCD8B-8614-C5B1-D1DE-0E6A61AED7E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48D2FBF7-2866-A13E-D14A-EA5C692522F4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A178208E-4100-8F97-8661-ED1EA9707CC5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FDA8BA5B-541B-0783-6940-DA7C896EF186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FEBD7B75-072A-1857-BC52-D04977A0735F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7C6049BC-F7DC-20B9-9BD7-9CBE0D1846AB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096EC7B-3018-896A-AB06-48F26DF7820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E79C4CF3-45E3-39FD-B081-1A77C9104DF6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95BAB287-38B7-4038-AC61-33B2D21AD87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07B36869-3A07-B4E5-21A8-D9200A1E0BCA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0483BBD4-E0D0-D000-7BBF-3BC28F2AD0FE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AA821104-B426-3D0A-89DE-C3EA9E292693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EA48CEAD-01C5-AA0E-37E1-952B08972081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85A54659-3E26-7BC1-5685-7A23A51CEC3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928E3AC7-F16A-25B2-A600-652EEFB25F11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CAA33F31-6870-B274-C82E-C5EC3E3695E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1BD15E41-6E55-524B-5FBC-03BDF7CCB06F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B6D1AE03-C10D-F47C-B461-772C22740782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C736843A-624C-5451-39E6-2BB8DD1A7B3D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C24CE545-78DE-782A-4293-AAC4D90A4BA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4E2871D2-DE4E-A0A1-1676-05CDE1F258A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178B917D-F3EA-689F-80B1-61B4258E682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F8618E8B-D8AF-0B5D-B49A-3CB2F725F047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6CD10E8-1DFC-D121-644C-6CD17815DBA3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A303649B-391F-56DB-9258-A10844D26FB4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4247A819-3313-493A-944E-5394D9A5F6B5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F243317-167E-EA9A-7CC4-4852BE5CE87F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D78BED4F-20B5-C24E-BCBD-517111DECE6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C39F6DD0-4FCA-8304-F456-910FF8E7DE47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2C90BED1-BA5A-8FF8-3EE9-A92452C2EA92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6B198125-5C3E-D249-6E92-14D6FEE4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18-20</a:t>
            </a:r>
          </a:p>
        </p:txBody>
      </p:sp>
    </p:spTree>
    <p:extLst>
      <p:ext uri="{BB962C8B-B14F-4D97-AF65-F5344CB8AC3E}">
        <p14:creationId xmlns:p14="http://schemas.microsoft.com/office/powerpoint/2010/main" val="423799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CED-D0F7-FC64-F948-8A21A55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45A0FB39-B396-C6DC-7245-2D31DE639E1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Firstly, filter our observations and variables of interest and create a new variable for the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914400" lvl="2" indent="0" algn="l"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surveys_gw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genus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long to wide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genus,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046D8-0DFF-E091-709A-5AA85F21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85FADF-00B0-55A6-7F8A-A72BABA2D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6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73F233E-1BF4-A1FA-B9F3-B143EB87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04798CA-7875-62D5-76B5-6E68B9E45253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80E25AA7-6A8F-8F1F-9006-4C6F3928F3E3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0E614DA0-68C5-3463-9077-7BBF6625BCB2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E3052F3A-5042-A997-4C54-6096C1F96C7D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B964F9FF-9F36-E9D4-31CD-17EBA6457681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DCD49E-A77F-40D1-976A-F07B5336CEEF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53AE5B9E-7808-E11B-CD74-3B8CCBE85CEE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012DDCC3-1CC5-1733-720C-B4799D05BAB4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374742C7-ABB1-561E-5F7A-3B6ED366AAA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F244B383-2B87-47A0-BEBF-B3B00755AFD5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4D625C47-1BE5-33E2-EBB7-3FBD24F70FEE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88087723-D7E3-B814-663C-EDA0A7315DBE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603B0B8E-3083-9BBE-950E-D60223183E80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CD4E8712-78FF-2B75-B40C-0D53EF633EBF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CE1608FB-B306-880A-A565-BDC46BD41A3A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8B69F21-F8E6-00BF-5797-297C3B78B9EE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6FF2B768-B972-A9BD-C0EC-52AE99B7CD63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C1BE6A10-72BA-2E70-8F39-10EA5EA533BC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D15E48D-82E2-83DA-34AA-D2B5FB2B39B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533A2CCD-42E6-6BE5-72A4-3921F31CA436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0E091847-0F44-BC78-9FAB-B871C636590E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2221006A-307F-4580-720F-766622E194D4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78706EB8-1220-9895-D058-355C34FD5D2D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BB860B5D-22FE-9B95-415E-AB1FCE1AA67D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3AC41BE-89B1-E087-9B3B-B5FF2767C89C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5027991-DFDC-29D8-AFFF-6E88F903B4E1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68072956-3B60-3A8D-A24C-0F737EDE6E4F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E4A85448-8A38-F5B5-9A3A-611672171881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98CC9541-A4E3-0360-70A0-95167B439753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7342CE60-B0AA-7123-14F3-2AA789912169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2DEB7BA7-087C-14A9-E01A-70AE34C0ACE1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AD13A764-FAC4-1AB3-EE68-2D1B3AA2B07D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D7EB12C9-89F6-DA03-01D2-B98893DD5873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B6277528-FF30-389D-A8BE-5F198E0E222D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C1F2C420-B677-01A8-1C59-470F2984D7DE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F1737854-73D9-E4EA-0D40-3B67BD5F0B1F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5DF7EA5-257B-32A6-193A-600FD1C6A131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6C15EC48-8154-1197-F8C2-13E69C06FFD3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5F474C01-588D-7C71-9930-EA13467BDC54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124ED86C-C33C-5602-82F7-6FD0BBDC0FD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E2C94082-DB55-9E25-5ED4-18630EEF69E3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44CAB7B7-5D2A-5671-5B33-CF65BCA14C89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5FA0A7ED-1564-D581-15C0-283882CB8667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5B947945-247E-0C25-9CF9-C7CFB917BB6E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D0653B0A-C1A9-C76B-7A5F-FEEAF43CFF99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9DFD060E-D30D-62CF-7CB6-C3C186891B8F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A1B6612-C269-E55A-3445-D4AC3088EE5E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BF4DA4D8-B10B-F474-D2E0-6326A80C425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C357F18-B0FC-DEC9-2615-1BA53BA3B6A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79FDD7BC-C19B-E801-3573-61EFF8266503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C1A404F-D56E-AB0A-8ED7-82E3E5CEAB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2F7472CC-3014-938C-975A-13D5F66C396C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B0F1B57F-F65C-F214-2AAB-A58AC54EDF43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D8132C4-D716-8185-0F13-ED5B0B966FF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6A731645-E4E6-84A9-9935-4126B2595261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1192B64-4103-1F44-5B8E-E17020C72E8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B89D92D6-A7FD-B79F-4AD9-542D9DEA6EE6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C66F6D48-49A5-BDF9-0670-C62572B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21-22</a:t>
            </a:r>
          </a:p>
        </p:txBody>
      </p:sp>
    </p:spTree>
    <p:extLst>
      <p:ext uri="{BB962C8B-B14F-4D97-AF65-F5344CB8AC3E}">
        <p14:creationId xmlns:p14="http://schemas.microsoft.com/office/powerpoint/2010/main" val="134515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1371600" lvl="3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Let’s start!</a:t>
            </a:r>
          </a:p>
          <a:p>
            <a:pPr marL="2000250" lvl="4" indent="-171450">
              <a:buClr>
                <a:schemeClr val="dk1"/>
              </a:buClr>
              <a:buSzPts val="1100"/>
            </a:pPr>
            <a:r>
              <a:rPr lang="en-US" sz="1600" b="1" dirty="0"/>
              <a:t>Open TidyverseDay2.Rmd</a:t>
            </a: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9E3F-7B54-CB33-FC38-1DF31054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B4B13D86-1EC1-8441-0B49-277D276E6086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wide to long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“genus”,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“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cols = -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EAC99-CAD1-8D2B-E712-49F8A306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28E83775-4016-57E8-8077-8A94DC5EA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32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CEACEA6-31F3-53A3-DED3-F40DC7D9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8D11F59-F010-3CFC-D93F-F2647E878926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25DFD13B-6776-B1A4-1B1D-466718705671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22A06A5F-58D5-4A7E-1D06-B009B6A0C41B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79D2F637-2FFD-6802-5B92-565B2B9DFCCB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25B8FC8-2FA0-E49C-4991-0F12B8ED60AF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A050757E-AF7B-D932-5725-81D3E310B69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4FD51604-B3A6-D57C-EE51-E0AC6C084953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8E197A3-830C-6F50-8555-17E44184E2DD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B32E7721-6F81-DEF5-1425-CEDC20F85C16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C91E9C3B-F46E-8B66-94E5-DDFF629A1678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21B1CC3-D951-8454-4B80-869027B7E006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53C54E65-4309-5DA1-7D26-570FFF007C96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D1E88020-C23B-16ED-CCB7-B6C5BA320A4F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B3458048-1557-3086-27B6-D48D1CF2004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A8DA4EE7-5259-7269-2A16-27D88E7219F0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5791DD5-F66C-B3E8-1AAB-B09055B24BF5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4DA3A785-708C-36CF-B012-83C1240B0BE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84CE6F8-B6D8-782B-13C2-BAFC24FE3B1D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F9CDFB72-8DF5-450F-CF19-947489FEAC36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69602596-D3EF-DF95-B0B0-680F76D967F8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DED143F4-9651-6ACB-1A14-4DBEAAB22949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61948DA4-9640-8D6F-CA29-848027D6FA7B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59581AF-DE04-3379-5A65-614E2E98DCCA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77AD3C96-48D8-0950-C726-7802B8906947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86F7782-75B2-F655-9A73-D5CE02908231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569E5E7A-A76E-2E41-CE55-779EB437C016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D8DD13A2-0CC0-66B6-11CE-65696B96BF03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423FFA8F-5504-C143-9331-F0EA86E59AC6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B11F0797-D7BD-0CBA-42C5-2E8A6544B4DC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0BCEEE73-7FAF-E2EA-2189-BFDDC37457CB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E6F9BECB-61C8-C185-2F20-59C38CAC09AF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2B5E4404-25E2-EA2A-4DF5-2C16CE2D9C2E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F2D8C4FD-AB90-28A8-E41B-5DB8AC5BC45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A3013EB-70B2-5694-EB9F-01F4CC06B2D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F335A740-7311-C80C-AD84-DD9713BF575F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2F443D6-AA31-1B9F-DBBA-8DFA97FB124A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B571C5F-BB15-00C5-8475-FE315E538889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E14EDE5C-BC7C-23D8-5944-FAA749DA7DF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167CC40-04FA-E1B9-1ED6-42757206DD7F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4D91CE4B-D451-AD5E-6E19-28464226958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2C27FF67-8EAF-157F-FEB5-C76941057672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A5FB5247-5D7E-10CE-1E4C-D40415D2EAF6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16027B88-8510-A95B-C7EC-0FBE0DE5445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72884A84-F0EC-C6F7-BC63-A4D5460EE3E0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4B19458C-FF47-C74F-4644-609FBC08C0DC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FCCD73CC-1AB0-57A6-152D-4B1B172406AC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D1205DA2-3F18-EC03-CA3B-451C3D4027C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933E3846-26C3-646C-0072-14229FA4E647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E684378-C230-7BD4-BCA2-14AACB9D3977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14C7A1FF-8D28-23CA-68DE-2F28CBB10D3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1A37484F-AADE-3850-FA52-F00437F943AF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2398833-22B9-7AB4-CAC4-CF82AA72934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C007358D-FEB7-7157-5BEF-B533371EB1F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E5D39EE-2D6E-E458-58C6-14E056B7F79B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0C91AE6E-360F-80FA-4E42-7245C86CC837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6217669-7839-A7AA-250D-614D9A01EF70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144E77F3-6FC5-CB28-9922-BB86CA440D14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BF6A4D73-5B63-3C6A-D6DD-3D0AA353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107031"/>
            <a:ext cx="3236969" cy="92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23</a:t>
            </a:r>
            <a:br>
              <a:rPr lang="en-US" dirty="0"/>
            </a:br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640378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7A86-EADD-CB55-D236-BD225C66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14266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39089-DBDF-56AB-A219-4C536FF6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D539-C176-956F-BEEF-D2E867E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365760"/>
            <a:ext cx="8639723" cy="439401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Q1:</a:t>
            </a:r>
            <a:br>
              <a:rPr lang="en-US" sz="3600" dirty="0"/>
            </a:br>
            <a:br>
              <a:rPr lang="en-US" sz="3600" dirty="0"/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Using pipes, subset the surveys data to include animals collected before 1995 and retain only the columns year, sex, and weight. 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filter(year &lt; 1995)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select(year, sex, weight)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1E96E5CE-1C73-CDC9-30C9-0ACE17942F62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68A16E0F-8101-3583-A06E-F936A46836D4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02FD22C-265D-75F7-CB7E-96B389F94834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BEB4C651-9928-EAA3-3B0A-D61C63AEE428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2EECB2F7-7E95-5520-7EB0-CC49FD09FF9C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D052592D-CEDD-D7A3-5A3E-287F5F7AC432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8A9CCF0F-D9DE-692E-3B4E-BD548A7AF92A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8F1A1E39-C92A-1E95-D9F9-A6947552D25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11DAB2D3-2DFF-39EC-F653-380253F7F110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E66DE297-E601-FF01-105B-BA120AAB1EAB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5DCFABC3-54A1-C882-AE84-276C3963D9A8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418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A6229-55D6-1839-E981-AB86AD92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826C-2DE7-4BDF-AD69-D75C4C3D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365760"/>
            <a:ext cx="8639723" cy="439401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Q2:</a:t>
            </a:r>
            <a:br>
              <a:rPr lang="en-US" sz="3600" dirty="0"/>
            </a:br>
            <a:br>
              <a:rPr lang="en-US" sz="3600" dirty="0"/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Create a new data frame from the surveys data that meeting the following criteria: contains only the </a:t>
            </a:r>
            <a:r>
              <a:rPr lang="en-US" sz="2200" b="0" dirty="0" err="1">
                <a:latin typeface="Montserrat" pitchFamily="2" charset="77"/>
              </a:rPr>
              <a:t>species_id</a:t>
            </a:r>
            <a:r>
              <a:rPr lang="en-US" sz="2200" b="0" dirty="0">
                <a:latin typeface="Montserrat" pitchFamily="2" charset="77"/>
              </a:rPr>
              <a:t> column and a new column called </a:t>
            </a:r>
            <a:r>
              <a:rPr lang="en-US" sz="2200" b="0" dirty="0" err="1">
                <a:latin typeface="Montserrat" pitchFamily="2" charset="77"/>
              </a:rPr>
              <a:t>hindfoot_cm</a:t>
            </a:r>
            <a:r>
              <a:rPr lang="en-US" sz="2200" b="0" dirty="0">
                <a:latin typeface="Montserrat" pitchFamily="2" charset="77"/>
              </a:rPr>
              <a:t> contain the </a:t>
            </a:r>
            <a:r>
              <a:rPr lang="en-US" sz="2200" b="0" dirty="0" err="1">
                <a:latin typeface="Montserrat" pitchFamily="2" charset="77"/>
              </a:rPr>
              <a:t>hindfood_length</a:t>
            </a:r>
            <a:r>
              <a:rPr lang="en-US" sz="2200" b="0" dirty="0">
                <a:latin typeface="Montserrat" pitchFamily="2" charset="77"/>
              </a:rPr>
              <a:t> values (currently in mm) converted to centimeters. In this </a:t>
            </a:r>
            <a:r>
              <a:rPr lang="en-US" sz="2200" b="0" dirty="0" err="1">
                <a:latin typeface="Montserrat" pitchFamily="2" charset="77"/>
              </a:rPr>
              <a:t>hindfoot_cm</a:t>
            </a:r>
            <a:r>
              <a:rPr lang="en-US" sz="2200" b="0" dirty="0">
                <a:latin typeface="Montserrat" pitchFamily="2" charset="77"/>
              </a:rPr>
              <a:t> column, there are no NAs and all values are less than 3.</a:t>
            </a: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mutate(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/ 10)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 3)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C6190A24-22DF-F6C4-2FDD-B67928F816DA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87BB3484-EC7E-BBDF-8147-C0965A9DB380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738BD9B0-59DC-003E-9A2E-BC31F9E534F4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1BC13D0E-85E0-B542-2246-BEE362A88E6F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6E39027F-D3A2-4A57-1C4B-48F4137CF640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BF35A1B1-5247-DCA3-7F4D-573E83AABFA0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16E7FA5A-8879-035B-D391-DFE0E4E2A22E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27D72A98-CEFE-CD73-D9E9-ADB10FAF4B1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030CDD17-852E-5AF4-79BC-40746C3AFF54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B71611D8-BE6A-E517-725F-511405ECBC6B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C54682D5-2227-E23A-737C-194FC672DF61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071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52570-40DD-9DE1-BD1F-043923CB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B679-7BFF-F78F-2250-4B6C6907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Q3:</a:t>
            </a: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How many animals were caught in each </a:t>
            </a:r>
            <a:r>
              <a:rPr lang="en-US" sz="2200" b="0" dirty="0" err="1">
                <a:latin typeface="Montserrat" pitchFamily="2" charset="77"/>
              </a:rPr>
              <a:t>plot_type</a:t>
            </a:r>
            <a:r>
              <a:rPr lang="en-US" sz="2200" b="0" dirty="0">
                <a:latin typeface="Montserrat" pitchFamily="2" charset="77"/>
              </a:rPr>
              <a:t> surveyed?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count(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plot_type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Use </a:t>
            </a:r>
            <a:r>
              <a:rPr lang="en-US" sz="2200" b="0" dirty="0" err="1">
                <a:solidFill>
                  <a:schemeClr val="tx1"/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() and summarize () to find the mean, min, max hindfoot length for each species (using </a:t>
            </a:r>
            <a:r>
              <a:rPr lang="en-US" sz="2200" b="0" dirty="0" err="1">
                <a:solidFill>
                  <a:schemeClr val="tx1"/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). Also the number of observations (hint: see ?n)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summarize(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mean(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min(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max(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n = n() 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E4B8177F-E804-16AC-E959-C59185B7BE53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A7ACCE4A-AB2C-CCB5-A0A6-C72B027640C3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876BC28-0D62-B1C7-BF03-AB0DF05897FC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3DE2683C-0DB1-F782-2BA4-21890FA03F74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07D183FF-7DC6-D0A1-A6C4-D8427F32A7F6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F4AEDE97-797F-BBF3-1EAA-468527F51D66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CEDB49C1-1DB3-74DC-9006-EBD0B0676ED4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6AEC7611-C288-B1C0-BC75-984E9A361350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FF06F11D-E502-FAE0-4F00-B0B40F164364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82F19A8C-C4A7-6E30-89BF-CC6F9A323D1C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B85A2751-82D8-967F-7107-D9F76152BE3B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949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27626-5CBF-29AB-F8A1-A512D9DA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939C-81EA-2BFD-46DE-405BC4AD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Q3 continued: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What was the heaviest animal measured in each year? Return columns year, genus, </a:t>
            </a:r>
            <a:r>
              <a:rPr lang="en-US" sz="2200" b="0" dirty="0" err="1">
                <a:latin typeface="Montserrat" pitchFamily="2" charset="77"/>
              </a:rPr>
              <a:t>species_id</a:t>
            </a:r>
            <a:r>
              <a:rPr lang="en-US" sz="2200" b="0" dirty="0">
                <a:latin typeface="Montserrat" pitchFamily="2" charset="77"/>
              </a:rPr>
              <a:t> and weight.</a:t>
            </a: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(weight))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(year)%&gt;%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filter(weight == max(weight))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select(year, genus, species, weight)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arrange(year)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FA284BB8-E337-6E40-0B65-73362CC1C267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632EF97C-7928-24A6-F810-B78DB36AA40E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C396AE6C-C9F8-98CE-F477-C5DDB66B3146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8DB547FD-A803-7994-1AFE-99945AE67A11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295AF1D5-06C5-9627-69BC-F74B0C0090B8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60D1C7A3-EC42-491A-F7A6-B82492AAF067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A1831E07-B5C3-6007-AB3F-03D51C1C4966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9404D322-115A-6991-E7F9-6B3808211CA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ADDFCBE6-693F-A7D4-CA1B-1E470B4D5B7F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F338262F-1639-1D74-A01D-176D9B1A86D4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62BE9D8C-D13D-57B0-4FCC-4DFEDDD2B6D0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362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33747-55A5-5AE4-B1BB-A432EADE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45B5-255A-56DB-505D-8AFA07FA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Q4: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>
                <a:latin typeface="Montserrat" pitchFamily="2" charset="77"/>
              </a:rPr>
            </a:b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Reshape the surveys data frame with year as columns,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plot_id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as rows, and the number of genera per plot as the values. You will need to summarize before reshaping, and use the function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n_distinct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() to get the number of unique genera within a particular chunk of data. It’s a powerful function! See ?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n_distinct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for more.</a:t>
            </a:r>
            <a:b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</a:b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surveys_wide_genera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&lt;-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, year)%&gt;%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summarize(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n_distinct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(genus))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pivot_wider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names_from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year,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values_from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3E3BFAF7-37B3-C25E-61A5-F1A7F9AF263E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05990462-9895-B260-7C53-8672883545BD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E319CB8-1336-DBA4-4ECE-EE03A26D3DB2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9FBF31B3-5520-DA39-DD8E-460EEF937873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4C280D8F-8DB6-110F-72DA-4FB401CE551F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515D7F7C-5B3B-4CED-A468-20B519ECFA7C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D1D31E31-ABA2-E96D-CF80-C012B37BA02B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A5F41E9C-4A26-7AB5-CEAB-509A15B0B884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4AC180E0-136E-7464-4678-9F0A9564D17B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DD02D129-6815-DB28-7FB0-3F520F21D99F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CF026C0C-8F39-D199-AE62-82120053E423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3549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E344-4A18-ECA6-1050-F4770DF2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E591-E03B-EE7A-47EA-9E024DAB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Q4: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>
                <a:latin typeface="Montserrat" pitchFamily="2" charset="77"/>
              </a:rPr>
            </a:b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Now take that data frame and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pivot_longer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() it, so each row is a unique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plot_id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by year combination.</a:t>
            </a:r>
            <a:br>
              <a:rPr lang="en-US" sz="800" b="0" i="0" dirty="0">
                <a:solidFill>
                  <a:srgbClr val="212529"/>
                </a:solidFill>
                <a:effectLst/>
                <a:latin typeface="Mulish"/>
              </a:rPr>
            </a:br>
            <a:b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surveys_wide_genera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&lt;-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pivot_longer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names_to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“year”,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values_to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“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”, cols = -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84BE7025-5D34-0EA0-1124-0E314A7D6367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BE4A2137-CE96-57E3-4BB7-F3A92CB21576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DBEF0EC0-7A61-1F22-D8AF-6B37B92E4CF3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9189A62A-B10F-DF39-1076-1E4C34A6C8AB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7E99EDDC-09F1-CEA7-DEEC-1B3F207C61AE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8E2FD4BD-6326-7107-9AE5-BF1C4DD3A1A3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98905670-77AC-2F2C-B4E6-3FAAC53CCB65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3732B4C0-83CA-C4E9-72CF-537A2C77309F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F5C2B08E-6FF4-71F8-8288-85F587549D03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BE373D0A-C95F-7A96-0505-3DE31D9E2B0A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049F6F38-E947-6C11-78D1-C9B9A414E496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965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</a:endParaRPr>
          </a:p>
          <a:p>
            <a:pPr marL="1054100" lvl="2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1054100" lvl="2" indent="0" algn="l"/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== x)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year == 1995)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1958</Words>
  <Application>Microsoft Macintosh PowerPoint</Application>
  <PresentationFormat>On-screen Show (16:9)</PresentationFormat>
  <Paragraphs>214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Montserrat</vt:lpstr>
      <vt:lpstr>Montserrat Medium</vt:lpstr>
      <vt:lpstr>Menlo</vt:lpstr>
      <vt:lpstr>Merriweather</vt:lpstr>
      <vt:lpstr>Mulish</vt:lpstr>
      <vt:lpstr>Arial</vt:lpstr>
      <vt:lpstr>Open Sans</vt:lpstr>
      <vt:lpstr>Our Creative Company by Slidesgo</vt:lpstr>
      <vt:lpstr>Tidyverse</vt:lpstr>
      <vt:lpstr>Agenda</vt:lpstr>
      <vt:lpstr>Wednesday Objectives</vt:lpstr>
      <vt:lpstr>What is tidyverse?</vt:lpstr>
      <vt:lpstr>What is dplyr?</vt:lpstr>
      <vt:lpstr>What is tidyr?</vt:lpstr>
      <vt:lpstr>What are pipes? %&gt;%</vt:lpstr>
      <vt:lpstr>Dplyr: Selecting columns</vt:lpstr>
      <vt:lpstr>Dplyr: Filtering rows</vt:lpstr>
      <vt:lpstr>Dplyr: Pipes</vt:lpstr>
      <vt:lpstr>Dplyr: Pipes</vt:lpstr>
      <vt:lpstr>Run chunk 1-8</vt:lpstr>
      <vt:lpstr>Dplyr: Mutate</vt:lpstr>
      <vt:lpstr>Dplyr: Mutate (No NAs)</vt:lpstr>
      <vt:lpstr>Run chunk 9-12</vt:lpstr>
      <vt:lpstr>Dplyr: Group_by and summarize</vt:lpstr>
      <vt:lpstr>Run chunk 13-14</vt:lpstr>
      <vt:lpstr>Dplyr: Group_by and summarize NaN?? NA? What the heck.</vt:lpstr>
      <vt:lpstr>Dplyr: Group_by and summarize Fixing NA values</vt:lpstr>
      <vt:lpstr>Run chunk 15</vt:lpstr>
      <vt:lpstr>Dplyr: Group_by and summarize Summarizing multiple variables</vt:lpstr>
      <vt:lpstr>Dplyr: Group_by and summarize Descending order</vt:lpstr>
      <vt:lpstr>Dplyr: Counting </vt:lpstr>
      <vt:lpstr>Run chunk 18-20</vt:lpstr>
      <vt:lpstr>Tidy Data</vt:lpstr>
      <vt:lpstr>Tidyr: Wide vs. Long Format</vt:lpstr>
      <vt:lpstr>Tidyr: Pivoting from long to wide format</vt:lpstr>
      <vt:lpstr>Tidyr: Pivoting from long to wide format</vt:lpstr>
      <vt:lpstr>Run chunk 21-22</vt:lpstr>
      <vt:lpstr>Tidyr: Pivoting from wide to long format</vt:lpstr>
      <vt:lpstr>Tidyr: Pivoting from wide to long format</vt:lpstr>
      <vt:lpstr>Run chunk 23 Done!</vt:lpstr>
      <vt:lpstr>Questions</vt:lpstr>
      <vt:lpstr>Q1:   Using pipes, subset the surveys data to include animals collected before 1995 and retain only the columns year, sex, and weight.   Surveys %&gt;%   filter(year &lt; 1995) %&gt;%   select(year, sex, weight)   </vt:lpstr>
      <vt:lpstr>Q2:   Create a new data frame from the surveys data that meeting the following criteria: contains only the species_id column and a new column called hindfoot_cm contain the hindfood_length values (currently in mm) converted to centimeters. In this hindfoot_cm column, there are no NAs and all values are less than 3.   Surveys %&gt;%   filter(!is.na(hindfoot_length)) %&gt;%   mutate(hindfoot_cm = hindfoot_length / 10) %&gt;%   filter(hindfoot_cm &lt; 3) %&gt;%   select(species_id, hindfoot_cm)    </vt:lpstr>
      <vt:lpstr>Q3: How many animals were caught in each plot_type surveyed?  surveys %&gt;%   count(plot_type)  Use group_by() and summarize () to find the mean, min, max hindfoot length for each species (using species_id). Also the number of observations (hint: see ?n) surveys %&gt;%  filter(!is.na(hindfoot_length)) %&gt;%  group_by(species_id)%&gt;%  summarize(   mean_hindfoot_length = mean(hindfoot_length),    mean_hindfoot_length = min(hindfoot_length),    mean_hindfoot_length = max(hindfoot_length),   n = n() )  </vt:lpstr>
      <vt:lpstr>Q3 continued:  What was the heaviest animal measured in each year? Return columns year, genus, species_id and weight.    surveys %&gt;%   filter(!is.na(weight)) %&gt;%   group_by(year)%&gt;%   filter(weight == max(weight)) %&gt;%   select(year, genus, species, weight) %&gt;%   arrange(year)    </vt:lpstr>
      <vt:lpstr>Q4:  Reshape the surveys data frame with year as columns, plot_id as rows, and the number of genera per plot as the values. You will need to summarize before reshaping, and use the function n_distinct() to get the number of unique genera within a particular chunk of data. It’s a powerful function! See ?n_distinct for more.    surveys_wide_genera &lt;- surveys %&gt;%  group_by(plot_id, year)%&gt;%  summarize(n_genera = n_distinct(genus)) %&gt;%  pivot_wider(names_from = year, values_from = n_genera)   </vt:lpstr>
      <vt:lpstr>Q4:  Now take that data frame and pivot_longer() it, so each row is a unique plot_id by year combination.    surveys_wide_genera &lt;- surveys %&gt;%  pivot_longer(names_to = “year”, values_to = “n_genera”, cols = -plot_id)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Hemmerlein,Meg</cp:lastModifiedBy>
  <cp:revision>17</cp:revision>
  <dcterms:modified xsi:type="dcterms:W3CDTF">2024-02-09T01:12:00Z</dcterms:modified>
</cp:coreProperties>
</file>